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72" r:id="rId2"/>
    <p:sldMasterId id="2147483684" r:id="rId3"/>
  </p:sldMasterIdLst>
  <p:sldIdLst>
    <p:sldId id="256" r:id="rId4"/>
    <p:sldId id="329" r:id="rId5"/>
    <p:sldId id="320" r:id="rId6"/>
    <p:sldId id="321" r:id="rId7"/>
    <p:sldId id="322" r:id="rId8"/>
    <p:sldId id="328" r:id="rId9"/>
    <p:sldId id="324" r:id="rId10"/>
    <p:sldId id="261" r:id="rId11"/>
  </p:sldIdLst>
  <p:sldSz cx="9144000" cy="5143500" type="screen16x9"/>
  <p:notesSz cx="6797675" cy="9926638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 userDrawn="1">
          <p15:clr>
            <a:srgbClr val="A4A3A4"/>
          </p15:clr>
        </p15:guide>
        <p15:guide id="2" orient="horz" pos="3003" userDrawn="1">
          <p15:clr>
            <a:srgbClr val="A4A3A4"/>
          </p15:clr>
        </p15:guide>
        <p15:guide id="3" orient="horz" pos="645" userDrawn="1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pos="1111" userDrawn="1">
          <p15:clr>
            <a:srgbClr val="A4A3A4"/>
          </p15:clr>
        </p15:guide>
        <p15:guide id="6" pos="5420" userDrawn="1">
          <p15:clr>
            <a:srgbClr val="A4A3A4"/>
          </p15:clr>
        </p15:guide>
        <p15:guide id="7" orient="horz" pos="2867" userDrawn="1">
          <p15:clr>
            <a:srgbClr val="A4A3A4"/>
          </p15:clr>
        </p15:guide>
        <p15:guide id="8" pos="31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0B7"/>
    <a:srgbClr val="3C1E78"/>
    <a:srgbClr val="009FE3"/>
    <a:srgbClr val="003E73"/>
    <a:srgbClr val="15FEE0"/>
    <a:srgbClr val="01BFA8"/>
    <a:srgbClr val="A6A6A6"/>
    <a:srgbClr val="E2D2FE"/>
    <a:srgbClr val="004A97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6940" autoAdjust="0"/>
  </p:normalViewPr>
  <p:slideViewPr>
    <p:cSldViewPr snapToObjects="1" showGuides="1">
      <p:cViewPr varScale="1">
        <p:scale>
          <a:sx n="113" d="100"/>
          <a:sy n="113" d="100"/>
        </p:scale>
        <p:origin x="230" y="110"/>
      </p:cViewPr>
      <p:guideLst>
        <p:guide orient="horz" pos="2164"/>
        <p:guide orient="horz" pos="3003"/>
        <p:guide orient="horz" pos="645"/>
        <p:guide pos="340"/>
        <p:guide pos="1111"/>
        <p:guide pos="5420"/>
        <p:guide orient="horz" pos="2867"/>
        <p:guide pos="318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67924787980046"/>
          <c:y val="0.14106643577224948"/>
          <c:w val="0.42574769946895935"/>
          <c:h val="0.650027978437138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7310837886675689E-2"/>
                  <c:y val="-2.978425412019424E-3"/>
                </c:manualLayout>
              </c:layout>
              <c:tx>
                <c:rich>
                  <a:bodyPr/>
                  <a:lstStyle/>
                  <a:p>
                    <a:fld id="{5F3E783B-C2A6-4DAB-B433-993BDF2ABCA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0ACFEBB-5384-4147-8F8A-FE043BC8AC4F}" type="PERCENTAGE">
                      <a:rPr lang="ru-RU" sz="1600" baseline="0">
                        <a:solidFill>
                          <a:srgbClr val="1D70B7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0720127503826283E-2"/>
                  <c:y val="2.9784254120194132E-2"/>
                </c:manualLayout>
              </c:layout>
              <c:tx>
                <c:rich>
                  <a:bodyPr/>
                  <a:lstStyle/>
                  <a:p>
                    <a:fld id="{9FC8B3A3-24B1-4AC8-BDF0-116FB77E968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E08E045F-A88C-4989-A857-67BB529FEBB7}" type="PERCENTAGE">
                      <a:rPr lang="ru-RU" sz="1600" baseline="0">
                        <a:solidFill>
                          <a:srgbClr val="1D70B7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1212386156200807E-2"/>
                  <c:y val="0.16083497224904877"/>
                </c:manualLayout>
              </c:layout>
              <c:tx>
                <c:rich>
                  <a:bodyPr/>
                  <a:lstStyle/>
                  <a:p>
                    <a:fld id="{B5F8B925-E30B-4EEE-B0EF-5673B85D7B7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598E9F1-41DF-4C80-AF22-7C892E2BE34F}" type="PERCENTAGE">
                      <a:rPr lang="ru-RU" sz="1600" baseline="0">
                        <a:solidFill>
                          <a:srgbClr val="1D70B7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2670901638588834E-2"/>
                  <c:y val="0"/>
                </c:manualLayout>
              </c:layout>
              <c:tx>
                <c:rich>
                  <a:bodyPr/>
                  <a:lstStyle/>
                  <a:p>
                    <a:fld id="{093470B3-8E7F-4317-9ACB-805F2C2ACDA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978EC35-B6D7-4F85-9767-57796778877A}" type="PERCENTAGE">
                      <a:rPr lang="ru-RU" sz="1600" baseline="0">
                        <a:solidFill>
                          <a:srgbClr val="1D70B7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7.217864298621432E-2"/>
                  <c:y val="-8.9352762360583107E-3"/>
                </c:manualLayout>
              </c:layout>
              <c:tx>
                <c:rich>
                  <a:bodyPr/>
                  <a:lstStyle/>
                  <a:p>
                    <a:fld id="{F227B39B-36AF-4784-81C4-CE7E6FD91D7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3B826AA-388D-4178-8C1E-1B5DA9A53999}" type="PERCENTAGE">
                      <a:rPr lang="ru-RU" sz="1600" baseline="0">
                        <a:solidFill>
                          <a:srgbClr val="1D70B7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36869876913831"/>
                      <c:h val="0.1587123164691915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1.5606193078100359E-2"/>
                  <c:y val="-7.1482209888466181E-2"/>
                </c:manualLayout>
              </c:layout>
              <c:tx>
                <c:rich>
                  <a:bodyPr/>
                  <a:lstStyle/>
                  <a:p>
                    <a:fld id="{58479BB5-F167-4E9A-8F35-F12C2C39BA9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5C12ADF-7FCB-44FD-8D6E-0826E2B24857}" type="PERCENTAGE">
                      <a:rPr lang="ru-RU" sz="1600" baseline="0">
                        <a:solidFill>
                          <a:srgbClr val="1D70B7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1.1704644808575295E-2"/>
                  <c:y val="-2.0848977884135967E-2"/>
                </c:manualLayout>
              </c:layout>
              <c:tx>
                <c:rich>
                  <a:bodyPr/>
                  <a:lstStyle/>
                  <a:p>
                    <a:fld id="{EB75E782-1055-4929-BCCE-6274421D719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F68D7257-7561-4FE6-BD30-E95D4301B741}" type="PERCENTAGE">
                      <a:rPr lang="ru-RU" sz="1600" baseline="0">
                        <a:solidFill>
                          <a:srgbClr val="1D70B7"/>
                        </a:solidFill>
                      </a:rPr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3C1E78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Поддельные документы</c:v>
                </c:pt>
                <c:pt idx="1">
                  <c:v>Пропаганда проституции</c:v>
                </c:pt>
                <c:pt idx="2">
                  <c:v>Браконьерство</c:v>
                </c:pt>
                <c:pt idx="3">
                  <c:v>Экономические преступления</c:v>
                </c:pt>
                <c:pt idx="4">
                  <c:v>Порнографические материалы</c:v>
                </c:pt>
                <c:pt idx="5">
                  <c:v>Экстремизм</c:v>
                </c:pt>
                <c:pt idx="6">
                  <c:v>Иное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1410</c:v>
                </c:pt>
                <c:pt idx="1">
                  <c:v>555</c:v>
                </c:pt>
                <c:pt idx="2">
                  <c:v>368</c:v>
                </c:pt>
                <c:pt idx="3">
                  <c:v>313</c:v>
                </c:pt>
                <c:pt idx="4">
                  <c:v>235</c:v>
                </c:pt>
                <c:pt idx="5">
                  <c:v>104</c:v>
                </c:pt>
                <c:pt idx="6">
                  <c:v>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3C1E78"/>
          </a:solidFill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9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34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6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9" y="270273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17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77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77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14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5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5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411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90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60" y="1261390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0" y="1880664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9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72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182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334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882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857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6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9" y="270273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396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895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730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7558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5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5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231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90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60" y="1261390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0" y="1880664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73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15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3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286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457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67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488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6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9" y="270273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57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5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5"/>
            <a:ext cx="3886200" cy="3263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46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90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60" y="1261390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0" y="1880664"/>
            <a:ext cx="3886201" cy="27603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8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6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4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5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5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5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36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5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52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5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E5692D-365C-477A-909F-9B07E3F2A926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6A60-BC42-4C76-BD74-989E8971A7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3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9.sv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22584" y="4479181"/>
            <a:ext cx="8698832" cy="329402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8780" y="4501947"/>
            <a:ext cx="2482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г. Петропавловск-Камчатский, 2021</a:t>
            </a:r>
            <a:endParaRPr lang="ru-RU" sz="12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18900000">
            <a:off x="7053616" y="2469953"/>
            <a:ext cx="1702987" cy="1702987"/>
          </a:xfrm>
          <a:prstGeom prst="roundRect">
            <a:avLst/>
          </a:prstGeom>
          <a:solidFill>
            <a:srgbClr val="3C1E78">
              <a:alpha val="5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rot="18900000">
            <a:off x="2910074" y="4186538"/>
            <a:ext cx="972088" cy="97208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 rot="18900000">
            <a:off x="7593967" y="729466"/>
            <a:ext cx="1599981" cy="1599981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18900000">
            <a:off x="4670968" y="3777465"/>
            <a:ext cx="1373410" cy="1373410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 rot="18900000">
            <a:off x="5307219" y="2657150"/>
            <a:ext cx="857379" cy="857379"/>
          </a:xfrm>
          <a:prstGeom prst="roundRect">
            <a:avLst/>
          </a:prstGeom>
          <a:solidFill>
            <a:srgbClr val="3C1E78">
              <a:alpha val="5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 rot="18900000">
            <a:off x="5910555" y="3135159"/>
            <a:ext cx="2245336" cy="2245336"/>
          </a:xfrm>
          <a:prstGeom prst="roundRect">
            <a:avLst/>
          </a:prstGeom>
          <a:solidFill>
            <a:srgbClr val="FFFFFF">
              <a:alpha val="60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 rot="18900000">
            <a:off x="3660032" y="3727022"/>
            <a:ext cx="1597237" cy="1597237"/>
          </a:xfrm>
          <a:prstGeom prst="roundRect">
            <a:avLst/>
          </a:prstGeom>
          <a:solidFill>
            <a:srgbClr val="009FE3">
              <a:alpha val="14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8900000">
            <a:off x="7748186" y="3670108"/>
            <a:ext cx="1778304" cy="1778304"/>
          </a:xfrm>
          <a:prstGeom prst="roundRect">
            <a:avLst/>
          </a:prstGeom>
          <a:solidFill>
            <a:srgbClr val="009FE3">
              <a:alpha val="14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 rot="18900000">
            <a:off x="6152725" y="2313697"/>
            <a:ext cx="1050613" cy="1050613"/>
          </a:xfrm>
          <a:prstGeom prst="roundRect">
            <a:avLst/>
          </a:prstGeom>
          <a:solidFill>
            <a:srgbClr val="009FE3">
              <a:alpha val="14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 rot="18900000">
            <a:off x="7715622" y="2335399"/>
            <a:ext cx="1997849" cy="1997849"/>
          </a:xfrm>
          <a:prstGeom prst="roundRect">
            <a:avLst/>
          </a:prstGeom>
          <a:solidFill>
            <a:srgbClr val="FFFFFF">
              <a:alpha val="5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 rot="18900000">
            <a:off x="5362742" y="3629851"/>
            <a:ext cx="1907268" cy="1907268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5C3FF7-14E8-4613-A22D-DF81B227D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75" y="457518"/>
            <a:ext cx="2619276" cy="32376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578B0AB-9998-A14C-856C-26F19C377554}"/>
              </a:ext>
            </a:extLst>
          </p:cNvPr>
          <p:cNvSpPr/>
          <p:nvPr/>
        </p:nvSpPr>
        <p:spPr>
          <a:xfrm>
            <a:off x="307133" y="3147814"/>
            <a:ext cx="6994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Горнова Елена Владимировна,</a:t>
            </a:r>
          </a:p>
          <a:p>
            <a:endParaRPr lang="ru-RU" sz="1600" dirty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r>
              <a:rPr lang="ru-RU" sz="1600" i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Начальник отдела контроля и надзора в сфере СМИ </a:t>
            </a:r>
            <a:r>
              <a:rPr lang="ru-RU" sz="1600" i="1" dirty="0">
                <a:solidFill>
                  <a:srgbClr val="3C1E78"/>
                </a:solidFill>
                <a:latin typeface="Arial Narrow" panose="020B0606020202030204" pitchFamily="34" charset="0"/>
              </a:rPr>
              <a:t>У</a:t>
            </a:r>
            <a:r>
              <a:rPr lang="ru-RU" sz="1600" i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правления Роскомнадзора</a:t>
            </a:r>
          </a:p>
          <a:p>
            <a:r>
              <a:rPr lang="ru-RU" sz="1600" i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по Камчатскому краю</a:t>
            </a:r>
            <a:endParaRPr lang="ru-RU" sz="1600" i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xmlns="" id="{4D691CBB-1F00-A246-AF82-BA5D708A150D}"/>
              </a:ext>
            </a:extLst>
          </p:cNvPr>
          <p:cNvSpPr/>
          <p:nvPr/>
        </p:nvSpPr>
        <p:spPr>
          <a:xfrm rot="18900000">
            <a:off x="7334631" y="1723925"/>
            <a:ext cx="1283097" cy="1283097"/>
          </a:xfrm>
          <a:prstGeom prst="roundRect">
            <a:avLst/>
          </a:prstGeom>
          <a:solidFill>
            <a:schemeClr val="bg1">
              <a:alpha val="80000"/>
            </a:scheme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7524" y="1059582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3C1E78"/>
                </a:solidFill>
                <a:latin typeface="Arial Narrow" panose="020B0606020202030204" pitchFamily="34" charset="0"/>
                <a:ea typeface="Times New Roman"/>
              </a:rPr>
              <a:t>О </a:t>
            </a:r>
            <a:r>
              <a:rPr lang="ru-RU" sz="2800" b="1" dirty="0" smtClean="0">
                <a:solidFill>
                  <a:srgbClr val="3C1E78"/>
                </a:solidFill>
                <a:latin typeface="Arial Narrow" panose="020B0606020202030204" pitchFamily="34" charset="0"/>
                <a:ea typeface="Times New Roman"/>
              </a:rPr>
              <a:t>порядке ограничения доступа к запрещенной информации, распространяемой в сети Интернет. </a:t>
            </a:r>
            <a:endParaRPr lang="ru-RU" sz="2800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6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9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344187" y="3399842"/>
            <a:ext cx="6824399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/>
            <a:r>
              <a:rPr lang="ru-RU" sz="1400" b="1" dirty="0" smtClean="0">
                <a:solidFill>
                  <a:srgbClr val="3C1E78"/>
                </a:solidFill>
                <a:latin typeface="Arial Narrow" pitchFamily="34" charset="0"/>
              </a:rPr>
              <a:t>ПОСТАНОВЛЕНИЕ СУДЕБНОГО ПРИСТАВА-ИСПОЛНИТЕЛЯ</a:t>
            </a:r>
            <a:endParaRPr lang="ru-RU" sz="14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344187" y="1983685"/>
            <a:ext cx="6824399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/>
            <a:r>
              <a:rPr lang="ru-RU" sz="1400" b="1" dirty="0" smtClean="0">
                <a:solidFill>
                  <a:srgbClr val="3C1E78"/>
                </a:solidFill>
                <a:latin typeface="Arial Narrow" pitchFamily="34" charset="0"/>
              </a:rPr>
              <a:t>РЕШЕНИЕ СУДА</a:t>
            </a:r>
            <a:endParaRPr lang="ru-RU" sz="14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705" y="4671347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rgbClr val="1D70B7"/>
                </a:solidFill>
                <a:latin typeface="Arial Narrow" panose="020B0606020202030204" pitchFamily="34" charset="0"/>
              </a:rPr>
              <a:pPr algn="r"/>
              <a:t>1</a:t>
            </a:fld>
            <a:endParaRPr lang="ru-RU" sz="2000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18900000">
            <a:off x="891706" y="-477364"/>
            <a:ext cx="842718" cy="84271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rot="18900000">
            <a:off x="852465" y="118265"/>
            <a:ext cx="886893" cy="886893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18900000">
            <a:off x="204376" y="181950"/>
            <a:ext cx="759520" cy="759520"/>
          </a:xfrm>
          <a:prstGeom prst="roundRect">
            <a:avLst/>
          </a:prstGeom>
          <a:solidFill>
            <a:srgbClr val="009FE3">
              <a:alpha val="15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 rot="18900000">
            <a:off x="249963" y="-356701"/>
            <a:ext cx="979615" cy="979615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 rot="18900000">
            <a:off x="8037214" y="-43017"/>
            <a:ext cx="1001417" cy="1001417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91" y="97573"/>
            <a:ext cx="721842" cy="720230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 rot="18900000">
            <a:off x="1711941" y="218600"/>
            <a:ext cx="412801" cy="412801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48562" y="140838"/>
            <a:ext cx="56959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ПРОТИВОДЕЙСТВИЕ РАСПРОСТРАНЕНИЮ </a:t>
            </a:r>
            <a:endParaRPr lang="ru-RU" sz="1600" b="1" dirty="0" smtClean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sz="16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ПРОТИВОПРАВНОЙ ИНФОРМАЦИИ.</a:t>
            </a:r>
          </a:p>
          <a:p>
            <a:pPr lvl="0"/>
            <a:r>
              <a:rPr lang="ru-RU" sz="1600" b="1" dirty="0" smtClean="0">
                <a:solidFill>
                  <a:srgbClr val="009FE3"/>
                </a:solidFill>
                <a:latin typeface="Arial Narrow" panose="020B0606020202030204" pitchFamily="34" charset="0"/>
              </a:rPr>
              <a:t>ОСНОВАНИЯ ДЛЯ ВКЛЮЧЕНИЯ СВЕДЕНИЙ В РЕЕСТР</a:t>
            </a:r>
            <a:endParaRPr lang="ru-RU" sz="1600" b="1" dirty="0">
              <a:solidFill>
                <a:srgbClr val="009FE3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344187" y="1275606"/>
            <a:ext cx="6824399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/>
            <a:r>
              <a:rPr lang="ru-RU" sz="1400" b="1" dirty="0" smtClean="0">
                <a:solidFill>
                  <a:srgbClr val="3C1E78"/>
                </a:solidFill>
                <a:latin typeface="Arial Narrow" pitchFamily="34" charset="0"/>
              </a:rPr>
              <a:t>РЕШЕНИЕ УПОЛНОМОЧЕННЫХ ОРГАНОВ (ВНЕСУДЕБНЫЙ ПОРЯДОК)</a:t>
            </a:r>
            <a:endParaRPr lang="ru-RU" sz="14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344187" y="2691764"/>
            <a:ext cx="6824399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1950"/>
            <a:r>
              <a:rPr lang="ru-RU" sz="1400" b="1" dirty="0" smtClean="0">
                <a:solidFill>
                  <a:srgbClr val="3C1E78"/>
                </a:solidFill>
                <a:latin typeface="Arial Narrow" pitchFamily="34" charset="0"/>
              </a:rPr>
              <a:t>ТРЕБОВАНИЕ ГЕНЕРАЛЬНОЙ ПРОКУРАТУРЫ</a:t>
            </a:r>
            <a:endParaRPr lang="ru-RU" sz="14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97B9DBBE-D4A3-4C47-8603-E03F56357C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4832" y="1768605"/>
            <a:ext cx="1037368" cy="587121"/>
          </a:xfrm>
          <a:prstGeom prst="rect">
            <a:avLst/>
          </a:prstGeom>
        </p:spPr>
      </p:pic>
      <p:pic>
        <p:nvPicPr>
          <p:cNvPr id="21" name="Рисунок 20" descr="klipartz.com (11)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88124" y="3255826"/>
            <a:ext cx="684736" cy="68473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716527" y="3243629"/>
            <a:ext cx="2608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C1E78"/>
                </a:solidFill>
                <a:latin typeface="Arial Narrow" pitchFamily="34" charset="0"/>
              </a:rPr>
              <a:t>РЕЕСТР СОДЕРЖИТ</a:t>
            </a:r>
          </a:p>
          <a:p>
            <a:pPr algn="ctr"/>
            <a:r>
              <a:rPr lang="ru-RU" sz="3600" b="1" dirty="0" smtClean="0">
                <a:solidFill>
                  <a:srgbClr val="1D70B7"/>
                </a:solidFill>
                <a:latin typeface="Arial Narrow" pitchFamily="34" charset="0"/>
              </a:rPr>
              <a:t>392 518 </a:t>
            </a:r>
          </a:p>
          <a:p>
            <a:pPr algn="ctr"/>
            <a:r>
              <a:rPr lang="ru-RU" b="1" dirty="0" smtClean="0">
                <a:solidFill>
                  <a:srgbClr val="3C1E78"/>
                </a:solidFill>
                <a:latin typeface="Arial Narrow" pitchFamily="34" charset="0"/>
              </a:rPr>
              <a:t>ЗАПИСЕЙ</a:t>
            </a:r>
            <a:endParaRPr lang="ru-RU" b="1" dirty="0">
              <a:solidFill>
                <a:srgbClr val="3C1E78"/>
              </a:solidFill>
              <a:latin typeface="Arial Narrow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0A6AA3AA-EAFC-C344-B56B-69BABAAE3A1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98051" y="1734183"/>
            <a:ext cx="2102441" cy="1593651"/>
          </a:xfrm>
          <a:prstGeom prst="rect">
            <a:avLst/>
          </a:prstGeom>
        </p:spPr>
      </p:pic>
      <p:pic>
        <p:nvPicPr>
          <p:cNvPr id="34" name="Рисунок 33" descr="pngegg (1)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30876" y="2474887"/>
            <a:ext cx="605320" cy="663430"/>
          </a:xfrm>
          <a:prstGeom prst="rect">
            <a:avLst/>
          </a:prstGeom>
        </p:spPr>
      </p:pic>
      <p:sp>
        <p:nvSpPr>
          <p:cNvPr id="31" name="Правая фигурная скобка 30"/>
          <p:cNvSpPr/>
          <p:nvPr/>
        </p:nvSpPr>
        <p:spPr>
          <a:xfrm>
            <a:off x="6480212" y="1239602"/>
            <a:ext cx="504056" cy="2598974"/>
          </a:xfrm>
          <a:prstGeom prst="righ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" name="Рисунок 31" descr="klipartz.com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25914" y="942264"/>
            <a:ext cx="694258" cy="729386"/>
          </a:xfrm>
          <a:prstGeom prst="rect">
            <a:avLst/>
          </a:prstGeom>
        </p:spPr>
      </p:pic>
      <p:pic>
        <p:nvPicPr>
          <p:cNvPr id="36" name="Рисунок 35" descr="klipartz1.com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95802" y="1098712"/>
            <a:ext cx="807443" cy="5728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944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  <p:bldP spid="16" grpId="0" build="allAtOnce" animBg="1"/>
      <p:bldP spid="19" grpId="0" animBg="1"/>
      <p:bldP spid="25" grpId="0" animBg="1"/>
      <p:bldP spid="26" grpId="0" animBg="1"/>
      <p:bldP spid="27" grpId="0" animBg="1"/>
      <p:bldP spid="30" grpId="0" animBg="1"/>
      <p:bldP spid="12" grpId="0"/>
      <p:bldP spid="23" grpId="0" build="allAtOnce" animBg="1"/>
      <p:bldP spid="24" grpId="0" build="allAtOnce" animBg="1"/>
      <p:bldP spid="20" grpId="0" uiExpand="1" build="allAtOnce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705" y="4671347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rgbClr val="1D70B7"/>
                </a:solidFill>
                <a:latin typeface="Arial Narrow" panose="020B0606020202030204" pitchFamily="34" charset="0"/>
              </a:rPr>
              <a:pPr algn="r"/>
              <a:t>2</a:t>
            </a:fld>
            <a:endParaRPr lang="ru-RU" sz="2000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18900000">
            <a:off x="891706" y="-477364"/>
            <a:ext cx="842718" cy="84271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rot="18900000">
            <a:off x="852465" y="118265"/>
            <a:ext cx="886893" cy="886893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18900000">
            <a:off x="204376" y="181950"/>
            <a:ext cx="759520" cy="759520"/>
          </a:xfrm>
          <a:prstGeom prst="roundRect">
            <a:avLst/>
          </a:prstGeom>
          <a:solidFill>
            <a:srgbClr val="009FE3">
              <a:alpha val="15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 rot="18900000">
            <a:off x="249963" y="-356701"/>
            <a:ext cx="979615" cy="979615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 rot="18900000">
            <a:off x="8037214" y="-43017"/>
            <a:ext cx="1001417" cy="1001417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91" y="97573"/>
            <a:ext cx="721842" cy="720230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 rot="18900000">
            <a:off x="1711941" y="218600"/>
            <a:ext cx="412801" cy="412801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-243000" y="1221079"/>
            <a:ext cx="3770884" cy="258715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/>
            <a:r>
              <a:rPr lang="ru-RU" dirty="0" smtClean="0">
                <a:solidFill>
                  <a:srgbClr val="3C1E78"/>
                </a:solidFill>
                <a:latin typeface="Arial Narrow" pitchFamily="34" charset="0"/>
              </a:rPr>
              <a:t>МВД</a:t>
            </a:r>
            <a:endParaRPr lang="ru-RU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1291" y="1479064"/>
            <a:ext cx="17091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ПРОНАРКОТИЧЕСКИЙ КОНТЕНТ</a:t>
            </a:r>
            <a:endParaRPr lang="ru-RU" sz="9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1291" y="1967151"/>
            <a:ext cx="1632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СУИЦИДАЛЬНЫЙ КОНТЕНТ</a:t>
            </a:r>
            <a:endParaRPr lang="ru-RU" sz="9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1293" y="2455238"/>
            <a:ext cx="1415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ДЕТСКАЯ ПОРНОГРАФИЯ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1292" y="2943325"/>
            <a:ext cx="3005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НЕЗАКОННЫЕ АЗАРТНЫЕ ИГРЫ (ОНЛАЙН КАЗИНО)</a:t>
            </a:r>
            <a:endParaRPr lang="ru-RU" sz="9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292" y="3431412"/>
            <a:ext cx="30315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НЕЛЕГАЛЬНАЯ  ДИСТАНЦИОННАЯ ТОРГОВЛЯ АЛКОГОЛЕМ</a:t>
            </a:r>
            <a:endParaRPr lang="ru-RU" sz="9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1291" y="3919499"/>
            <a:ext cx="341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ПРОПАГАНДА ОПАСНЫХ ДЛЯ НЕСОВЕРШЕННОЛЕТНИХ ДЕЙСТВИЙ,</a:t>
            </a:r>
          </a:p>
          <a:p>
            <a:pPr lvl="0"/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ИНФОРМАЦИЯ О ПОСТРАДАВШЕМ НЕСОВЕРШЕННОЛЕТНЕМ</a:t>
            </a:r>
            <a:endParaRPr lang="ru-RU" sz="9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1291" y="4542678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НЕЛЕГАЛЬНАЯ ДИСТАНЦИОННАЯ ТОРГОВЛЯ </a:t>
            </a:r>
          </a:p>
          <a:p>
            <a:pPr lvl="0"/>
            <a:r>
              <a:rPr lang="ru-RU" sz="900" b="1" dirty="0" smtClean="0">
                <a:solidFill>
                  <a:srgbClr val="1D70B7"/>
                </a:solidFill>
                <a:latin typeface="Arial Narrow" pitchFamily="34" charset="0"/>
              </a:rPr>
              <a:t>ЛЕКАРСТВЕННЫМИ ПРЕПАРАТАМИ</a:t>
            </a:r>
            <a:endParaRPr lang="ru-RU" sz="9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pic>
        <p:nvPicPr>
          <p:cNvPr id="80" name="Рисунок 79">
            <a:extLst>
              <a:ext uri="{FF2B5EF4-FFF2-40B4-BE49-F238E27FC236}">
                <a16:creationId xmlns:a16="http://schemas.microsoft.com/office/drawing/2014/main" xmlns="" id="{0A6AA3AA-EAFC-C344-B56B-69BABAAE3A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2312201"/>
            <a:ext cx="1751758" cy="1327833"/>
          </a:xfrm>
          <a:prstGeom prst="rect">
            <a:avLst/>
          </a:prstGeom>
        </p:spPr>
      </p:pic>
      <p:sp>
        <p:nvSpPr>
          <p:cNvPr id="90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-243000" y="1709166"/>
            <a:ext cx="3770884" cy="258715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/>
            <a:r>
              <a:rPr lang="ru-RU" dirty="0" smtClean="0">
                <a:solidFill>
                  <a:srgbClr val="3C1E78"/>
                </a:solidFill>
                <a:latin typeface="Arial Narrow" pitchFamily="34" charset="0"/>
              </a:rPr>
              <a:t>РОСПОТРЕБНАДЗОР</a:t>
            </a:r>
            <a:endParaRPr lang="ru-RU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91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-243000" y="2197253"/>
            <a:ext cx="3770884" cy="258715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/>
            <a:r>
              <a:rPr lang="ru-RU" dirty="0" smtClean="0">
                <a:solidFill>
                  <a:srgbClr val="3C1E78"/>
                </a:solidFill>
                <a:latin typeface="Arial Narrow" pitchFamily="34" charset="0"/>
              </a:rPr>
              <a:t>РОСКОМНАДЗОР</a:t>
            </a:r>
            <a:endParaRPr lang="ru-RU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92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-243000" y="2685340"/>
            <a:ext cx="3770884" cy="258715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/>
            <a:r>
              <a:rPr lang="ru-RU" dirty="0" smtClean="0">
                <a:solidFill>
                  <a:srgbClr val="3C1E78"/>
                </a:solidFill>
                <a:latin typeface="Arial Narrow" pitchFamily="34" charset="0"/>
              </a:rPr>
              <a:t>ФНС</a:t>
            </a:r>
            <a:endParaRPr lang="ru-RU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93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-243000" y="3173427"/>
            <a:ext cx="3770884" cy="258715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/>
            <a:r>
              <a:rPr lang="ru-RU" dirty="0" smtClean="0">
                <a:solidFill>
                  <a:srgbClr val="3C1E78"/>
                </a:solidFill>
                <a:latin typeface="Arial Narrow" pitchFamily="34" charset="0"/>
              </a:rPr>
              <a:t>РОСАЛКОГОЛЬРЕГУЛИРОВАНИЕ</a:t>
            </a:r>
            <a:endParaRPr lang="ru-RU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94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-243000" y="3661514"/>
            <a:ext cx="3770884" cy="258715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/>
            <a:r>
              <a:rPr lang="ru-RU" dirty="0" smtClean="0">
                <a:solidFill>
                  <a:srgbClr val="3C1E78"/>
                </a:solidFill>
                <a:latin typeface="Arial Narrow" pitchFamily="34" charset="0"/>
              </a:rPr>
              <a:t>РОСМОЛОДЕЖЬ</a:t>
            </a:r>
            <a:endParaRPr lang="ru-RU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95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-243000" y="4288105"/>
            <a:ext cx="3770884" cy="258715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7675"/>
            <a:r>
              <a:rPr lang="ru-RU" dirty="0" smtClean="0">
                <a:solidFill>
                  <a:srgbClr val="3C1E78"/>
                </a:solidFill>
                <a:latin typeface="Arial Narrow" pitchFamily="34" charset="0"/>
              </a:rPr>
              <a:t>РОСЗДРАВНАДЗОР</a:t>
            </a:r>
            <a:endParaRPr lang="ru-RU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96" name="Правая фигурная скобка 95"/>
          <p:cNvSpPr/>
          <p:nvPr/>
        </p:nvSpPr>
        <p:spPr>
          <a:xfrm>
            <a:off x="3419872" y="1065039"/>
            <a:ext cx="504056" cy="3791844"/>
          </a:xfrm>
          <a:prstGeom prst="righ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Стрелка вправо 97"/>
          <p:cNvSpPr/>
          <p:nvPr/>
        </p:nvSpPr>
        <p:spPr>
          <a:xfrm>
            <a:off x="7154930" y="3006092"/>
            <a:ext cx="874584" cy="128904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Стрелка вправо 98"/>
          <p:cNvSpPr/>
          <p:nvPr/>
        </p:nvSpPr>
        <p:spPr>
          <a:xfrm>
            <a:off x="7158983" y="2883950"/>
            <a:ext cx="849633" cy="10255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7120432" y="3083390"/>
            <a:ext cx="1087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B050"/>
                </a:solidFill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Фильтрованный </a:t>
            </a:r>
          </a:p>
          <a:p>
            <a:pPr algn="ctr"/>
            <a:r>
              <a:rPr lang="ru-RU" sz="1000" b="1" dirty="0" smtClean="0">
                <a:solidFill>
                  <a:srgbClr val="00B050"/>
                </a:solidFill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трафик</a:t>
            </a:r>
            <a:endParaRPr lang="ru-RU" sz="1000" b="1" dirty="0">
              <a:solidFill>
                <a:srgbClr val="00B050"/>
              </a:solidFill>
              <a:latin typeface="Arial Narrow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113879" y="2450137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solidFill>
                  <a:srgbClr val="009FE3"/>
                </a:solidFill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Запрещенная </a:t>
            </a:r>
          </a:p>
          <a:p>
            <a:r>
              <a:rPr lang="ru-RU" sz="1000" b="1" dirty="0" smtClean="0">
                <a:solidFill>
                  <a:srgbClr val="009FE3"/>
                </a:solidFill>
                <a:latin typeface="Arial Narrow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</a:t>
            </a:r>
            <a:endParaRPr lang="ru-RU" sz="1000" b="1" dirty="0">
              <a:solidFill>
                <a:srgbClr val="009FE3"/>
              </a:solidFill>
              <a:latin typeface="Arial Narrow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4" name="Скругленный прямоугольник 23">
            <a:extLst>
              <a:ext uri="{FF2B5EF4-FFF2-40B4-BE49-F238E27FC236}">
                <a16:creationId xmlns:a16="http://schemas.microsoft.com/office/drawing/2014/main" xmlns="" id="{213D9052-16E3-0B44-B901-38B99C1D04D9}"/>
              </a:ext>
            </a:extLst>
          </p:cNvPr>
          <p:cNvSpPr/>
          <p:nvPr/>
        </p:nvSpPr>
        <p:spPr>
          <a:xfrm>
            <a:off x="5812373" y="2487906"/>
            <a:ext cx="1368153" cy="975651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3C1E78"/>
                </a:solidFill>
                <a:latin typeface="Arial Narrow" pitchFamily="34" charset="0"/>
              </a:rPr>
              <a:t>ИНТЕРНЕТ ПРОВАЙДЕР</a:t>
            </a:r>
            <a:endParaRPr lang="ru-RU" sz="1600" b="1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106" name="Стрелка вправо 105"/>
          <p:cNvSpPr/>
          <p:nvPr/>
        </p:nvSpPr>
        <p:spPr>
          <a:xfrm>
            <a:off x="5400092" y="2883950"/>
            <a:ext cx="396044" cy="19016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248562" y="140838"/>
            <a:ext cx="56959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ПРОТИВОДЕЙСТВИЕ РАСПРОСТРАНЕНИЮ </a:t>
            </a:r>
          </a:p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ЗАПРЕЩЕННОЙ </a:t>
            </a:r>
            <a:r>
              <a:rPr lang="ru-RU" sz="16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ИНФОРМАЦИИ.</a:t>
            </a:r>
          </a:p>
          <a:p>
            <a:pPr lvl="0"/>
            <a:r>
              <a:rPr lang="ru-RU" sz="1600" b="1" dirty="0" smtClean="0">
                <a:solidFill>
                  <a:srgbClr val="009FE3"/>
                </a:solidFill>
                <a:latin typeface="Arial Narrow" panose="020B0606020202030204" pitchFamily="34" charset="0"/>
              </a:rPr>
              <a:t>РЕШЕНИЯ УПОЛНОМОЧЕННЫХ ОРГАНОВ</a:t>
            </a:r>
            <a:endParaRPr lang="ru-RU" sz="1600" b="1" dirty="0">
              <a:solidFill>
                <a:srgbClr val="009FE3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75956" y="1983849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C1E78"/>
                </a:solidFill>
                <a:latin typeface="Arial Narrow" pitchFamily="34" charset="0"/>
              </a:rPr>
              <a:t>РЕЕСТР</a:t>
            </a:r>
            <a:endParaRPr lang="ru-RU" b="1" dirty="0">
              <a:solidFill>
                <a:srgbClr val="3C1E78"/>
              </a:solidFill>
              <a:latin typeface="Arial Narrow" pitchFamily="34" charset="0"/>
            </a:endParaRPr>
          </a:p>
        </p:txBody>
      </p:sp>
      <p:pic>
        <p:nvPicPr>
          <p:cNvPr id="38" name="Рисунок 37" descr="pngeg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8616" y="2455968"/>
            <a:ext cx="955872" cy="884182"/>
          </a:xfrm>
          <a:prstGeom prst="rect">
            <a:avLst/>
          </a:prstGeom>
        </p:spPr>
      </p:pic>
      <p:pic>
        <p:nvPicPr>
          <p:cNvPr id="39" name="Рисунок 38" descr="pngegg (2)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0092" y="921082"/>
            <a:ext cx="2042398" cy="120310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868144" y="1407785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C1E78"/>
                </a:solidFill>
                <a:latin typeface="Arial Narrow" pitchFamily="34" charset="0"/>
              </a:rPr>
              <a:t>ИНТЕРНЕТ</a:t>
            </a:r>
            <a:endParaRPr lang="ru-RU" b="1" dirty="0">
              <a:solidFill>
                <a:srgbClr val="3C1E78"/>
              </a:solidFill>
              <a:latin typeface="Arial Narrow" pitchFamily="34" charset="0"/>
            </a:endParaRPr>
          </a:p>
        </p:txBody>
      </p:sp>
      <p:sp>
        <p:nvSpPr>
          <p:cNvPr id="44" name="Двойная стрелка влево/вправо 43"/>
          <p:cNvSpPr/>
          <p:nvPr/>
        </p:nvSpPr>
        <p:spPr>
          <a:xfrm rot="16200000">
            <a:off x="6282314" y="2168060"/>
            <a:ext cx="395795" cy="180021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 descr="kisspng-x-mark-cross-computer-icons-clip-art-cartoon-geometry-5ade5d7e883e41.333008301524522366558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V="1">
            <a:off x="7636739" y="2827787"/>
            <a:ext cx="255248" cy="2361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299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6" grpId="0" animBg="1"/>
      <p:bldP spid="27" grpId="0" animBg="1"/>
      <p:bldP spid="30" grpId="0" animBg="1"/>
      <p:bldP spid="46" grpId="0" animBg="1"/>
      <p:bldP spid="65" grpId="0" build="allAtOnce"/>
      <p:bldP spid="66" grpId="0" build="allAtOnce"/>
      <p:bldP spid="67" grpId="0" build="allAtOnce"/>
      <p:bldP spid="68" grpId="0" build="allAtOnce"/>
      <p:bldP spid="69" grpId="0" build="allAtOnce"/>
      <p:bldP spid="70" grpId="0" build="allAtOnce"/>
      <p:bldP spid="71" grpId="0" build="allAtOnce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37" grpId="0" build="allAtOnce"/>
      <p:bldP spid="41" grpId="0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 rot="18900000">
            <a:off x="891706" y="-477364"/>
            <a:ext cx="842718" cy="84271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rot="18900000">
            <a:off x="852465" y="118265"/>
            <a:ext cx="886893" cy="886893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18900000">
            <a:off x="204376" y="181950"/>
            <a:ext cx="759520" cy="759520"/>
          </a:xfrm>
          <a:prstGeom prst="roundRect">
            <a:avLst/>
          </a:prstGeom>
          <a:solidFill>
            <a:srgbClr val="009FE3">
              <a:alpha val="15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 rot="18900000">
            <a:off x="249963" y="-356701"/>
            <a:ext cx="979615" cy="979615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 rot="18900000">
            <a:off x="8037214" y="-43017"/>
            <a:ext cx="1001417" cy="1001417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91" y="97573"/>
            <a:ext cx="721842" cy="720230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 rot="18900000">
            <a:off x="1711941" y="218600"/>
            <a:ext cx="412801" cy="412801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5" name="Рисунок 34" descr="Снимок экрана от 2020-12-08 11-21-48.pn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49116" y="978533"/>
            <a:ext cx="4128835" cy="4098470"/>
          </a:xfrm>
          <a:prstGeom prst="rect">
            <a:avLst/>
          </a:prstGeom>
          <a:ln w="6350" cap="flat">
            <a:solidFill>
              <a:schemeClr val="tx1"/>
            </a:solidFill>
            <a:prstDash val="sysDot"/>
            <a:round/>
          </a:ln>
          <a:effectLst>
            <a:outerShdw blurRad="152400" dist="38100" algn="l" rotWithShape="0">
              <a:prstClr val="black">
                <a:alpha val="15000"/>
              </a:prst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4377952" y="2103698"/>
            <a:ext cx="4766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C1E78"/>
                </a:solidFill>
                <a:latin typeface="Arial Narrow" pitchFamily="34" charset="0"/>
                <a:cs typeface="Times New Roman" panose="02020603050405020304" pitchFamily="18" charset="0"/>
              </a:rPr>
              <a:t>ФОРМА СООБЩЕНИЯ О РЕСУРСЕ, </a:t>
            </a:r>
          </a:p>
          <a:p>
            <a:pPr algn="ctr"/>
            <a:r>
              <a:rPr lang="ru-RU" b="1" dirty="0" smtClean="0">
                <a:solidFill>
                  <a:srgbClr val="3C1E78"/>
                </a:solidFill>
                <a:latin typeface="Arial Narrow" pitchFamily="34" charset="0"/>
                <a:cs typeface="Times New Roman" panose="02020603050405020304" pitchFamily="18" charset="0"/>
              </a:rPr>
              <a:t>СОДЕРЖАЩЕМ ЗАПРЕЩЕННУЮ ИНФОРМАЦИЮ</a:t>
            </a:r>
          </a:p>
          <a:p>
            <a:pPr algn="ctr"/>
            <a:endParaRPr lang="ru-RU" b="1" dirty="0" smtClean="0">
              <a:latin typeface="Arial Narrow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43B9E8"/>
                </a:solidFill>
                <a:latin typeface="Arial Narrow" pitchFamily="34" charset="0"/>
              </a:rPr>
              <a:t>eais.rkn.gov.ru/feedback</a:t>
            </a:r>
            <a:endParaRPr lang="ru-RU" sz="3600" b="1" dirty="0">
              <a:solidFill>
                <a:srgbClr val="43B9E8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48562" y="140838"/>
            <a:ext cx="56959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ПРОТИВОДЕЙСТВИЕ РАСПРОСТРАНЕНИЮ </a:t>
            </a:r>
          </a:p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ЗАПРЕЩЕННОЙ </a:t>
            </a:r>
            <a:r>
              <a:rPr lang="ru-RU" sz="16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ИНФОРМАЦИИ. </a:t>
            </a:r>
          </a:p>
          <a:p>
            <a:pPr lvl="0"/>
            <a:r>
              <a:rPr lang="ru-RU" sz="1600" b="1" dirty="0" smtClean="0">
                <a:solidFill>
                  <a:srgbClr val="009FE3"/>
                </a:solidFill>
                <a:latin typeface="Arial Narrow" panose="020B0606020202030204" pitchFamily="34" charset="0"/>
              </a:rPr>
              <a:t>РЕШЕНИЯ УПОЛНОМОЧЕННЫХ ОРГАНОВ</a:t>
            </a:r>
            <a:endParaRPr lang="ru-RU" sz="1600" b="1" dirty="0">
              <a:solidFill>
                <a:srgbClr val="009FE3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Дата 3"/>
          <p:cNvSpPr>
            <a:spLocks noGrp="1"/>
          </p:cNvSpPr>
          <p:nvPr>
            <p:ph type="dt" sz="half" idx="10"/>
          </p:nvPr>
        </p:nvSpPr>
        <p:spPr>
          <a:xfrm>
            <a:off x="8106705" y="4671347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rgbClr val="1D70B7"/>
                </a:solidFill>
                <a:latin typeface="Arial Narrow" panose="020B0606020202030204" pitchFamily="34" charset="0"/>
              </a:rPr>
              <a:pPr algn="r"/>
              <a:t>3</a:t>
            </a:fld>
            <a:endParaRPr lang="ru-RU" sz="2000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299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6" grpId="0" animBg="1"/>
      <p:bldP spid="27" grpId="0" animBg="1"/>
      <p:bldP spid="30" grpId="0" animBg="1"/>
      <p:bldP spid="36" grpId="0" uiExpand="1" build="allAtOnce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705" y="4671347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rgbClr val="1D70B7"/>
                </a:solidFill>
                <a:latin typeface="Arial Narrow" panose="020B0606020202030204" pitchFamily="34" charset="0"/>
              </a:rPr>
              <a:pPr algn="r"/>
              <a:t>4</a:t>
            </a:fld>
            <a:endParaRPr lang="ru-RU" sz="2000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18900000">
            <a:off x="891706" y="-477364"/>
            <a:ext cx="842718" cy="84271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rot="18900000">
            <a:off x="852465" y="118265"/>
            <a:ext cx="886893" cy="886893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18900000">
            <a:off x="204376" y="181950"/>
            <a:ext cx="759520" cy="759520"/>
          </a:xfrm>
          <a:prstGeom prst="roundRect">
            <a:avLst/>
          </a:prstGeom>
          <a:solidFill>
            <a:srgbClr val="009FE3">
              <a:alpha val="15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 rot="18900000">
            <a:off x="249963" y="-356701"/>
            <a:ext cx="979615" cy="979615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 rot="18900000">
            <a:off x="8037214" y="-43017"/>
            <a:ext cx="1001417" cy="1001417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91" y="97573"/>
            <a:ext cx="721842" cy="720230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 rot="18900000">
            <a:off x="1711941" y="218600"/>
            <a:ext cx="412801" cy="412801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кругленный прямоугольник 23">
            <a:extLst>
              <a:ext uri="{FF2B5EF4-FFF2-40B4-BE49-F238E27FC236}">
                <a16:creationId xmlns:a16="http://schemas.microsoft.com/office/drawing/2014/main" xmlns="" id="{8AEBDA28-605A-5740-BC25-FF30939786AC}"/>
              </a:ext>
            </a:extLst>
          </p:cNvPr>
          <p:cNvSpPr/>
          <p:nvPr/>
        </p:nvSpPr>
        <p:spPr>
          <a:xfrm>
            <a:off x="201487" y="2355726"/>
            <a:ext cx="2642321" cy="341347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1D70B7"/>
                </a:solidFill>
              </a:rPr>
              <a:t>ЗА 2020 ГОД В ДФО</a:t>
            </a:r>
            <a:endParaRPr lang="ru-RU" b="1" dirty="0">
              <a:solidFill>
                <a:srgbClr val="1D70B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48562" y="140838"/>
            <a:ext cx="56959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ПРОТИВОДЕЙСТВИЕ РАСПРОСТРАНЕНИЮ </a:t>
            </a:r>
          </a:p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ЗАПРЕЩЕННОЙ </a:t>
            </a:r>
            <a:r>
              <a:rPr lang="ru-RU" sz="16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ИНФОРМАЦИИ. </a:t>
            </a:r>
          </a:p>
          <a:p>
            <a:pPr lvl="0"/>
            <a:r>
              <a:rPr lang="ru-RU" sz="1600" b="1" dirty="0" smtClean="0">
                <a:solidFill>
                  <a:srgbClr val="009FE3"/>
                </a:solidFill>
                <a:latin typeface="Arial Narrow" panose="020B0606020202030204" pitchFamily="34" charset="0"/>
              </a:rPr>
              <a:t>РЕШЕНИЕ СУДА</a:t>
            </a:r>
            <a:endParaRPr lang="ru-RU" sz="1600" b="1" dirty="0">
              <a:solidFill>
                <a:srgbClr val="009FE3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775145422"/>
              </p:ext>
            </p:extLst>
          </p:nvPr>
        </p:nvGraphicFramePr>
        <p:xfrm>
          <a:off x="2981597" y="879502"/>
          <a:ext cx="6510236" cy="42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2299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26" grpId="0" animBg="1"/>
      <p:bldP spid="27" grpId="0" animBg="1"/>
      <p:bldP spid="30" grpId="0" animBg="1"/>
      <p:bldP spid="35" grpId="0" animBg="1"/>
      <p:bldP spid="16" grpId="0"/>
      <p:bldGraphic spid="1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128164" y="4209932"/>
            <a:ext cx="9026997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/>
            <a:r>
              <a:rPr lang="ru-RU" sz="1350" b="1" dirty="0" smtClean="0">
                <a:solidFill>
                  <a:srgbClr val="3C1E78"/>
                </a:solidFill>
                <a:latin typeface="Arial Narrow" pitchFamily="34" charset="0"/>
              </a:rPr>
              <a:t>НЕДОСТОВЕРНАЯ ИНФОРМАЦИИЯ, ПРЕДСТАВЛЯЮЩАЯ ОБЩЕСТВЕННУЮ ОПАСНОСТЬ</a:t>
            </a:r>
            <a:endParaRPr lang="ru-RU" sz="135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128164" y="3289308"/>
            <a:ext cx="9026997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/>
            <a:r>
              <a:rPr lang="ru-RU" sz="1350" b="1" dirty="0" smtClean="0">
                <a:solidFill>
                  <a:srgbClr val="3C1E78"/>
                </a:solidFill>
                <a:latin typeface="Arial Narrow" pitchFamily="34" charset="0"/>
              </a:rPr>
              <a:t>МАТЕРИАЛЫ ИНОСТРАННОЙ ОРГАНИЗАЦИИ, ДЕЯТЕЛЬНОСТЬ </a:t>
            </a:r>
            <a:r>
              <a:rPr lang="ru-RU" sz="1350" b="1" smtClean="0">
                <a:solidFill>
                  <a:srgbClr val="3C1E78"/>
                </a:solidFill>
                <a:latin typeface="Arial Narrow" pitchFamily="34" charset="0"/>
              </a:rPr>
              <a:t>КОТОРОЙ ПРИЗНАНА </a:t>
            </a:r>
            <a:r>
              <a:rPr lang="ru-RU" sz="1350" b="1" dirty="0" smtClean="0">
                <a:solidFill>
                  <a:srgbClr val="3C1E78"/>
                </a:solidFill>
                <a:latin typeface="Arial Narrow" pitchFamily="34" charset="0"/>
              </a:rPr>
              <a:t>НЕЖЕЛАТЕЛЬНОЙ</a:t>
            </a:r>
            <a:endParaRPr lang="ru-RU" sz="135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705" y="4671347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rgbClr val="1D70B7"/>
                </a:solidFill>
                <a:latin typeface="Arial Narrow" panose="020B0606020202030204" pitchFamily="34" charset="0"/>
              </a:rPr>
              <a:pPr algn="r"/>
              <a:t>5</a:t>
            </a:fld>
            <a:endParaRPr lang="ru-RU" sz="2000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18900000">
            <a:off x="891706" y="-477364"/>
            <a:ext cx="842718" cy="84271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rot="18900000">
            <a:off x="852465" y="118265"/>
            <a:ext cx="886893" cy="886893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18900000">
            <a:off x="204376" y="181950"/>
            <a:ext cx="759520" cy="759520"/>
          </a:xfrm>
          <a:prstGeom prst="roundRect">
            <a:avLst/>
          </a:prstGeom>
          <a:solidFill>
            <a:srgbClr val="009FE3">
              <a:alpha val="15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 rot="18900000">
            <a:off x="249963" y="-356701"/>
            <a:ext cx="979615" cy="979615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 rot="18900000">
            <a:off x="8037214" y="-43017"/>
            <a:ext cx="1001417" cy="1001417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91" y="97573"/>
            <a:ext cx="721842" cy="720230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 rot="18900000">
            <a:off x="1711941" y="218600"/>
            <a:ext cx="412801" cy="412801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48562" y="140838"/>
            <a:ext cx="56959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ПРОТИВОДЕЙСТВИЕ РАСПРОСТРАНЕНИЮ </a:t>
            </a:r>
            <a:endParaRPr lang="ru-RU" sz="1600" b="1" dirty="0" smtClean="0">
              <a:solidFill>
                <a:srgbClr val="3C1E78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sz="16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ПРОТИВОПРАВНОЙ ИНФОРМАЦИИ. </a:t>
            </a:r>
          </a:p>
          <a:p>
            <a:pPr lvl="0"/>
            <a:r>
              <a:rPr lang="ru-RU" sz="1600" b="1" dirty="0" smtClean="0">
                <a:solidFill>
                  <a:srgbClr val="009FE3"/>
                </a:solidFill>
                <a:latin typeface="Arial Narrow" panose="020B0606020202030204" pitchFamily="34" charset="0"/>
              </a:rPr>
              <a:t>ТРЕБОВАНИЕ ГЕНЕРАЛЬНОЙ ПРОКУРАТУРЫ РФ</a:t>
            </a:r>
            <a:endParaRPr lang="ru-RU" sz="1600" b="1" dirty="0">
              <a:solidFill>
                <a:srgbClr val="009FE3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128164" y="1448060"/>
            <a:ext cx="9026997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/>
            <a:r>
              <a:rPr lang="ru-RU" sz="1350" b="1" dirty="0" smtClean="0">
                <a:solidFill>
                  <a:srgbClr val="3C1E78"/>
                </a:solidFill>
                <a:latin typeface="Arial Narrow" pitchFamily="34" charset="0"/>
              </a:rPr>
              <a:t>ЯВНОЕ НЕУВАЖЕНИЕ К ОБЩЕСТВУ И ГОСУДАРСТВУ В ОСКОРБИТЕЛЬНОЙ ФОРМЕ</a:t>
            </a:r>
            <a:endParaRPr lang="ru-RU" sz="135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xmlns="" id="{186A98DD-86A8-4B48-80D3-1B1F0AEBA034}"/>
              </a:ext>
            </a:extLst>
          </p:cNvPr>
          <p:cNvSpPr/>
          <p:nvPr/>
        </p:nvSpPr>
        <p:spPr>
          <a:xfrm>
            <a:off x="-128164" y="2368684"/>
            <a:ext cx="9026997" cy="396044"/>
          </a:xfrm>
          <a:prstGeom prst="roundRect">
            <a:avLst/>
          </a:prstGeom>
          <a:solidFill>
            <a:srgbClr val="FFFFFF">
              <a:alpha val="89804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/>
            <a:r>
              <a:rPr lang="ru-RU" sz="1350" b="1" dirty="0" smtClean="0">
                <a:solidFill>
                  <a:srgbClr val="3C1E78"/>
                </a:solidFill>
                <a:latin typeface="Arial Narrow" pitchFamily="34" charset="0"/>
              </a:rPr>
              <a:t>ПРИЗЫВЫ К МАССОВЫМ БЕСПОРЯДКАМ, ЭКСТРЕМИЗМУ, УЧАСТИЮ В НЕЗАКОННЫХ МАССОВЫХ МЕРОПРИЯТИЯХ</a:t>
            </a:r>
            <a:endParaRPr lang="ru-RU" sz="135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944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25" grpId="0" animBg="1"/>
      <p:bldP spid="26" grpId="0" animBg="1"/>
      <p:bldP spid="27" grpId="0" animBg="1"/>
      <p:bldP spid="30" grpId="0" animBg="1"/>
      <p:bldP spid="12" grpId="0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Рисунок 49" descr="klipartz2.c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985" y="2211710"/>
            <a:ext cx="1042863" cy="1110742"/>
          </a:xfrm>
          <a:prstGeom prst="rect">
            <a:avLst/>
          </a:prstGeom>
        </p:spPr>
      </p:pic>
      <p:pic>
        <p:nvPicPr>
          <p:cNvPr id="39" name="Рисунок 38" descr="pngegg (3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8" y="2247714"/>
            <a:ext cx="960849" cy="960849"/>
          </a:xfrm>
          <a:prstGeom prst="rect">
            <a:avLst/>
          </a:prstGeom>
        </p:spPr>
      </p:pic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8106705" y="4671347"/>
            <a:ext cx="844493" cy="365125"/>
          </a:xfrm>
        </p:spPr>
        <p:txBody>
          <a:bodyPr/>
          <a:lstStyle/>
          <a:p>
            <a:pPr algn="r"/>
            <a:fld id="{F0C5FCB2-91F1-4990-901E-00274E588831}" type="slidenum">
              <a:rPr lang="ru-RU" sz="1400" smtClean="0">
                <a:solidFill>
                  <a:srgbClr val="1D70B7"/>
                </a:solidFill>
                <a:latin typeface="Arial Narrow" panose="020B0606020202030204" pitchFamily="34" charset="0"/>
              </a:rPr>
              <a:pPr algn="r"/>
              <a:t>6</a:t>
            </a:fld>
            <a:endParaRPr lang="ru-RU" sz="2000" dirty="0">
              <a:solidFill>
                <a:srgbClr val="1D70B7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18900000">
            <a:off x="891706" y="-477364"/>
            <a:ext cx="842718" cy="84271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18900000">
            <a:off x="204376" y="181950"/>
            <a:ext cx="759520" cy="759520"/>
          </a:xfrm>
          <a:prstGeom prst="roundRect">
            <a:avLst/>
          </a:prstGeom>
          <a:solidFill>
            <a:srgbClr val="009FE3">
              <a:alpha val="15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 rot="18900000">
            <a:off x="249963" y="-356701"/>
            <a:ext cx="979615" cy="979615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 rot="18900000">
            <a:off x="8037214" y="-43017"/>
            <a:ext cx="1001417" cy="1001417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91" y="97573"/>
            <a:ext cx="721842" cy="720230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 rot="18900000">
            <a:off x="1711941" y="218600"/>
            <a:ext cx="412801" cy="412801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rot="18900000">
            <a:off x="852465" y="118265"/>
            <a:ext cx="886893" cy="886893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48562" y="140838"/>
            <a:ext cx="569591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ПРОТИВОДЕЙСТВИЕ РАСПРОСТРАНЕНИЮ </a:t>
            </a:r>
          </a:p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ЗАПРЕЩЕННОЙ ИНФОРМАЦИИ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47872" y="140838"/>
            <a:ext cx="569591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ПРОТИВОДЕЙСТВИЕ РАСПРОСТРАНЕНИЮ </a:t>
            </a:r>
          </a:p>
          <a:p>
            <a:pPr lvl="0"/>
            <a:r>
              <a:rPr lang="ru-RU" sz="1600" b="1" dirty="0">
                <a:solidFill>
                  <a:srgbClr val="3C1E78"/>
                </a:solidFill>
                <a:latin typeface="Arial Narrow" panose="020B0606020202030204" pitchFamily="34" charset="0"/>
              </a:rPr>
              <a:t>ЗАПРЕЩЕННОЙ </a:t>
            </a:r>
            <a:r>
              <a:rPr lang="ru-RU" sz="16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ИНФОРМАЦИИ. </a:t>
            </a:r>
          </a:p>
          <a:p>
            <a:pPr lvl="0"/>
            <a:r>
              <a:rPr lang="ru-RU" sz="1600" b="1" dirty="0" smtClean="0">
                <a:solidFill>
                  <a:srgbClr val="009FE3"/>
                </a:solidFill>
                <a:latin typeface="Arial Narrow" panose="020B0606020202030204" pitchFamily="34" charset="0"/>
              </a:rPr>
              <a:t>ПОСТАНОВЛЕНИЕ СУДЕБНОГО ПРИСТАВА-ИСПОЛНИТЕЛЯ</a:t>
            </a:r>
            <a:endParaRPr lang="ru-RU" sz="1600" b="1" dirty="0">
              <a:solidFill>
                <a:srgbClr val="009FE3"/>
              </a:solidFill>
              <a:latin typeface="Arial Narrow" panose="020B0606020202030204" pitchFamily="34" charset="0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0A6AA3AA-EAFC-C344-B56B-69BABAAE3A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6276" y="2206403"/>
            <a:ext cx="1560069" cy="118253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116" y="2418757"/>
            <a:ext cx="864096" cy="862167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97B9DBBE-D4A3-4C47-8603-E03F56357C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71910" y="3089638"/>
            <a:ext cx="675954" cy="382571"/>
          </a:xfrm>
          <a:prstGeom prst="rect">
            <a:avLst/>
          </a:prstGeom>
        </p:spPr>
      </p:pic>
      <p:sp>
        <p:nvSpPr>
          <p:cNvPr id="34" name="Стрелка вправо 33"/>
          <p:cNvSpPr/>
          <p:nvPr/>
        </p:nvSpPr>
        <p:spPr>
          <a:xfrm>
            <a:off x="1511660" y="2776868"/>
            <a:ext cx="540060" cy="19016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692938" y="1358194"/>
            <a:ext cx="466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1D70B7"/>
                </a:solidFill>
                <a:latin typeface="Arial Narrow" pitchFamily="34" charset="0"/>
              </a:rPr>
              <a:t>иск</a:t>
            </a:r>
            <a:endParaRPr lang="ru-RU" sz="16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83868" y="1347451"/>
            <a:ext cx="1343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1D70B7"/>
                </a:solidFill>
                <a:latin typeface="Arial Narrow" pitchFamily="34" charset="0"/>
              </a:rPr>
              <a:t>решение суда</a:t>
            </a:r>
            <a:endParaRPr lang="ru-RU" sz="16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17952" y="1336708"/>
            <a:ext cx="2281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1D70B7"/>
                </a:solidFill>
                <a:latin typeface="Arial Narrow" pitchFamily="34" charset="0"/>
              </a:rPr>
              <a:t>постановление пристава</a:t>
            </a:r>
            <a:endParaRPr lang="ru-RU" sz="1600" b="1" dirty="0">
              <a:solidFill>
                <a:srgbClr val="1D70B7"/>
              </a:solidFill>
              <a:latin typeface="Arial Narrow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3239852" y="2773487"/>
            <a:ext cx="540060" cy="19016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Стрелка вправо 41"/>
          <p:cNvSpPr/>
          <p:nvPr/>
        </p:nvSpPr>
        <p:spPr>
          <a:xfrm>
            <a:off x="4968044" y="2766723"/>
            <a:ext cx="540060" cy="19016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Стрелка вправо 42"/>
          <p:cNvSpPr/>
          <p:nvPr/>
        </p:nvSpPr>
        <p:spPr>
          <a:xfrm>
            <a:off x="6588224" y="2770105"/>
            <a:ext cx="540060" cy="19016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4" name="Рисунок 43" descr="klipartz.com (11)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83054" y="1651056"/>
            <a:ext cx="1028706" cy="1028706"/>
          </a:xfrm>
          <a:prstGeom prst="rect">
            <a:avLst/>
          </a:prstGeom>
        </p:spPr>
      </p:pic>
      <p:pic>
        <p:nvPicPr>
          <p:cNvPr id="47" name="Рисунок 46" descr="klipartz.com (11)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9832" y="1635646"/>
            <a:ext cx="1028706" cy="1028706"/>
          </a:xfrm>
          <a:prstGeom prst="rect">
            <a:avLst/>
          </a:prstGeom>
        </p:spPr>
      </p:pic>
      <p:pic>
        <p:nvPicPr>
          <p:cNvPr id="48" name="Рисунок 47" descr="klipartz.com (11)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31426" y="1615052"/>
            <a:ext cx="1028706" cy="1028706"/>
          </a:xfrm>
          <a:prstGeom prst="rect">
            <a:avLst/>
          </a:prstGeom>
        </p:spPr>
      </p:pic>
      <p:pic>
        <p:nvPicPr>
          <p:cNvPr id="37" name="Рисунок 36" descr="pngegg (3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205" y="2361386"/>
            <a:ext cx="960849" cy="96084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358369" y="1837071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C1E78"/>
                </a:solidFill>
                <a:latin typeface="Arial Narrow" pitchFamily="34" charset="0"/>
              </a:rPr>
              <a:t>РЕЕСТР</a:t>
            </a:r>
            <a:endParaRPr lang="ru-RU" b="1" dirty="0">
              <a:solidFill>
                <a:srgbClr val="3C1E78"/>
              </a:solidFill>
              <a:latin typeface="Arial Narrow" pitchFamily="34" charset="0"/>
            </a:endParaRPr>
          </a:p>
        </p:txBody>
      </p:sp>
      <p:pic>
        <p:nvPicPr>
          <p:cNvPr id="51" name="Рисунок 50" descr="klipartz.com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51920" y="2247714"/>
            <a:ext cx="1091610" cy="1146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299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7" grpId="0" animBg="1"/>
      <p:bldP spid="30" grpId="0" animBg="1"/>
      <p:bldP spid="25" grpId="0" animBg="1"/>
      <p:bldP spid="13" grpId="0"/>
      <p:bldP spid="14" grpId="0"/>
      <p:bldP spid="38" grpId="0"/>
      <p:bldP spid="40" grpId="0"/>
      <p:bldP spid="41" grpId="0" animBg="1"/>
      <p:bldP spid="42" grpId="0" animBg="1"/>
      <p:bldP spid="43" grpId="0" animBg="1"/>
      <p:bldP spid="4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xmlns="" id="{A8191745-54DC-B041-BF48-71C043E6A816}"/>
              </a:ext>
            </a:extLst>
          </p:cNvPr>
          <p:cNvSpPr/>
          <p:nvPr/>
        </p:nvSpPr>
        <p:spPr>
          <a:xfrm rot="18900000">
            <a:off x="7053616" y="2469953"/>
            <a:ext cx="1702987" cy="1702987"/>
          </a:xfrm>
          <a:prstGeom prst="roundRect">
            <a:avLst/>
          </a:prstGeom>
          <a:solidFill>
            <a:srgbClr val="3C1E78">
              <a:alpha val="5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xmlns="" id="{3444AAE8-2966-D64A-88A1-07A604FCB16B}"/>
              </a:ext>
            </a:extLst>
          </p:cNvPr>
          <p:cNvSpPr/>
          <p:nvPr/>
        </p:nvSpPr>
        <p:spPr>
          <a:xfrm rot="18900000">
            <a:off x="2910074" y="4186538"/>
            <a:ext cx="972088" cy="972088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EC3C7428-581C-D043-A5BB-314740C2AD4D}"/>
              </a:ext>
            </a:extLst>
          </p:cNvPr>
          <p:cNvSpPr/>
          <p:nvPr/>
        </p:nvSpPr>
        <p:spPr>
          <a:xfrm rot="18900000">
            <a:off x="7593967" y="729466"/>
            <a:ext cx="1599981" cy="1599981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xmlns="" id="{390C16B3-8CDB-704F-B64C-957E32B21A65}"/>
              </a:ext>
            </a:extLst>
          </p:cNvPr>
          <p:cNvSpPr/>
          <p:nvPr/>
        </p:nvSpPr>
        <p:spPr>
          <a:xfrm rot="18900000">
            <a:off x="4670968" y="3777465"/>
            <a:ext cx="1373410" cy="1373410"/>
          </a:xfrm>
          <a:prstGeom prst="roundRect">
            <a:avLst/>
          </a:prstGeom>
          <a:solidFill>
            <a:schemeClr val="bg1"/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xmlns="" id="{3C6D0867-1E80-0848-B95E-1397AAFBA189}"/>
              </a:ext>
            </a:extLst>
          </p:cNvPr>
          <p:cNvSpPr/>
          <p:nvPr/>
        </p:nvSpPr>
        <p:spPr>
          <a:xfrm rot="18900000">
            <a:off x="5307219" y="2657150"/>
            <a:ext cx="857379" cy="857379"/>
          </a:xfrm>
          <a:prstGeom prst="roundRect">
            <a:avLst/>
          </a:prstGeom>
          <a:solidFill>
            <a:srgbClr val="3C1E78">
              <a:alpha val="5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xmlns="" id="{F8327A4E-1250-FD4D-8523-A9E5F446BA04}"/>
              </a:ext>
            </a:extLst>
          </p:cNvPr>
          <p:cNvSpPr/>
          <p:nvPr/>
        </p:nvSpPr>
        <p:spPr>
          <a:xfrm rot="18900000">
            <a:off x="5910555" y="3135159"/>
            <a:ext cx="2245336" cy="2245336"/>
          </a:xfrm>
          <a:prstGeom prst="roundRect">
            <a:avLst/>
          </a:prstGeom>
          <a:solidFill>
            <a:srgbClr val="FFFFFF">
              <a:alpha val="60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xmlns="" id="{2A5A480B-D165-EC4C-A849-664F409DE29D}"/>
              </a:ext>
            </a:extLst>
          </p:cNvPr>
          <p:cNvSpPr/>
          <p:nvPr/>
        </p:nvSpPr>
        <p:spPr>
          <a:xfrm rot="18900000">
            <a:off x="3660032" y="3727022"/>
            <a:ext cx="1597237" cy="1597237"/>
          </a:xfrm>
          <a:prstGeom prst="roundRect">
            <a:avLst/>
          </a:prstGeom>
          <a:solidFill>
            <a:srgbClr val="009FE3">
              <a:alpha val="14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xmlns="" id="{480D39E0-BDCD-7440-8A2C-CE178D0BB350}"/>
              </a:ext>
            </a:extLst>
          </p:cNvPr>
          <p:cNvSpPr/>
          <p:nvPr/>
        </p:nvSpPr>
        <p:spPr>
          <a:xfrm rot="18900000">
            <a:off x="7748186" y="3670108"/>
            <a:ext cx="1778304" cy="1778304"/>
          </a:xfrm>
          <a:prstGeom prst="roundRect">
            <a:avLst/>
          </a:prstGeom>
          <a:solidFill>
            <a:srgbClr val="009FE3">
              <a:alpha val="14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xmlns="" id="{32202D61-0900-A644-B00F-8EE113955527}"/>
              </a:ext>
            </a:extLst>
          </p:cNvPr>
          <p:cNvSpPr/>
          <p:nvPr/>
        </p:nvSpPr>
        <p:spPr>
          <a:xfrm rot="18900000">
            <a:off x="6152725" y="2313697"/>
            <a:ext cx="1050613" cy="1050613"/>
          </a:xfrm>
          <a:prstGeom prst="roundRect">
            <a:avLst/>
          </a:prstGeom>
          <a:solidFill>
            <a:srgbClr val="009FE3">
              <a:alpha val="14000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xmlns="" id="{37261E9F-C9C7-E647-AF5E-5760CE184A44}"/>
              </a:ext>
            </a:extLst>
          </p:cNvPr>
          <p:cNvSpPr/>
          <p:nvPr/>
        </p:nvSpPr>
        <p:spPr>
          <a:xfrm rot="18900000">
            <a:off x="7715622" y="2335399"/>
            <a:ext cx="1997849" cy="1997849"/>
          </a:xfrm>
          <a:prstGeom prst="roundRect">
            <a:avLst/>
          </a:prstGeom>
          <a:solidFill>
            <a:srgbClr val="FFFFFF">
              <a:alpha val="5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xmlns="" id="{FB3C75C8-289A-6E4E-A649-F449C492B0EC}"/>
              </a:ext>
            </a:extLst>
          </p:cNvPr>
          <p:cNvSpPr/>
          <p:nvPr/>
        </p:nvSpPr>
        <p:spPr>
          <a:xfrm rot="18900000">
            <a:off x="5362742" y="3629851"/>
            <a:ext cx="1907268" cy="1907268"/>
          </a:xfrm>
          <a:prstGeom prst="roundRect">
            <a:avLst/>
          </a:prstGeom>
          <a:solidFill>
            <a:srgbClr val="3C1E78">
              <a:alpha val="30196"/>
            </a:srgb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:a16="http://schemas.microsoft.com/office/drawing/2014/main" xmlns="" id="{F019BBDC-E558-8547-9F07-EDD3682923CE}"/>
              </a:ext>
            </a:extLst>
          </p:cNvPr>
          <p:cNvSpPr/>
          <p:nvPr/>
        </p:nvSpPr>
        <p:spPr>
          <a:xfrm rot="18900000">
            <a:off x="7334631" y="1723925"/>
            <a:ext cx="1283097" cy="1283097"/>
          </a:xfrm>
          <a:prstGeom prst="roundRect">
            <a:avLst/>
          </a:prstGeom>
          <a:solidFill>
            <a:schemeClr val="bg1">
              <a:alpha val="80000"/>
            </a:schemeClr>
          </a:solidFill>
          <a:ln w="6350"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8711" y="2092143"/>
            <a:ext cx="5243014" cy="648997"/>
          </a:xfrm>
          <a:prstGeom prst="rect">
            <a:avLst/>
          </a:prstGeom>
          <a:noFill/>
          <a:ln>
            <a:noFill/>
          </a:ln>
        </p:spPr>
        <p:txBody>
          <a:bodyPr wrap="square" lIns="0" tIns="108000" rIns="90000" bIns="108000" rtlCol="0">
            <a:spAutoFit/>
          </a:bodyPr>
          <a:lstStyle/>
          <a:p>
            <a:r>
              <a:rPr lang="ru-RU" sz="28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БЛАГОДАРЮ </a:t>
            </a:r>
            <a:r>
              <a:rPr lang="ru-RU" sz="2800" b="1" dirty="0">
                <a:solidFill>
                  <a:srgbClr val="3C1E78"/>
                </a:solidFill>
                <a:latin typeface="Arial Narrow" panose="020B0606020202030204" pitchFamily="34" charset="0"/>
              </a:rPr>
              <a:t>ЗА </a:t>
            </a:r>
            <a:r>
              <a:rPr lang="ru-RU" sz="2800" b="1" dirty="0" smtClean="0">
                <a:solidFill>
                  <a:srgbClr val="3C1E78"/>
                </a:solidFill>
                <a:latin typeface="Arial Narrow" panose="020B0606020202030204" pitchFamily="34" charset="0"/>
              </a:rPr>
              <a:t>ВНИМАНИЕ!</a:t>
            </a:r>
            <a:endParaRPr lang="ru-RU" sz="2800" b="1" dirty="0">
              <a:solidFill>
                <a:srgbClr val="3C1E78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8900000">
            <a:off x="6733349" y="461126"/>
            <a:ext cx="1778304" cy="177830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06400" dist="101600" dir="25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582" y="710790"/>
            <a:ext cx="1281838" cy="12789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019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TM02900722[[fn=Совет директоров]]</Template>
  <TotalTime>7467</TotalTime>
  <Words>229</Words>
  <Application>Microsoft Office PowerPoint</Application>
  <PresentationFormat>Экран (16:9)</PresentationFormat>
  <Paragraphs>83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 Narrow</vt:lpstr>
      <vt:lpstr>Calibri</vt:lpstr>
      <vt:lpstr>Calibri Light</vt:lpstr>
      <vt:lpstr>Tahoma</vt:lpstr>
      <vt:lpstr>Times New Roman</vt:lpstr>
      <vt:lpstr>Wingdings 2</vt:lpstr>
      <vt:lpstr>HDOfficeLightV0</vt:lpstr>
      <vt:lpstr>1_HDOfficeLightV0</vt:lpstr>
      <vt:lpstr>2_HDOfficeLightV0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Костиков Павел</dc:creator>
  <cp:lastModifiedBy>Горнова Елена Владимировна</cp:lastModifiedBy>
  <cp:revision>914</cp:revision>
  <cp:lastPrinted>2020-12-09T04:25:07Z</cp:lastPrinted>
  <dcterms:created xsi:type="dcterms:W3CDTF">2015-01-29T07:54:40Z</dcterms:created>
  <dcterms:modified xsi:type="dcterms:W3CDTF">2021-05-25T00:54:50Z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DBA4CB6B-DF2D-4AC2-AD0B-893503C62A3B</vt:lpwstr>
  </property>
  <property fmtid="{D5CDD505-2E9C-101B-9397-08002B2CF9AE}" pid="3" name="ArticulatePath">
    <vt:lpwstr>Shablon_RKN_2016</vt:lpwstr>
  </property>
</Properties>
</file>